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Deskundigheid &amp; Kwaliteit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 </a:t>
            </a:r>
            <a:r>
              <a:rPr lang="nl-NL" dirty="0" smtClean="0"/>
              <a:t>3 </a:t>
            </a:r>
            <a:r>
              <a:rPr lang="nl-NL" dirty="0" smtClean="0"/>
              <a:t>| MZ3</a:t>
            </a:r>
          </a:p>
          <a:p>
            <a:r>
              <a:rPr lang="nl-NL" dirty="0" smtClean="0"/>
              <a:t>13.3 &amp; 13.4 </a:t>
            </a:r>
            <a:r>
              <a:rPr lang="nl-NL" dirty="0" smtClean="0"/>
              <a:t>(MZ)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224" y="4442719"/>
            <a:ext cx="4846320" cy="175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976117" cy="1320800"/>
          </a:xfrm>
        </p:spPr>
        <p:txBody>
          <a:bodyPr/>
          <a:lstStyle/>
          <a:p>
            <a:r>
              <a:rPr lang="nl-NL" dirty="0" smtClean="0"/>
              <a:t>13.3 Indicatie voor zorg en ondersteuning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7057" y="1376817"/>
            <a:ext cx="8596668" cy="5925320"/>
          </a:xfrm>
        </p:spPr>
        <p:txBody>
          <a:bodyPr>
            <a:normAutofit/>
          </a:bodyPr>
          <a:lstStyle/>
          <a:p>
            <a:r>
              <a:rPr lang="nl-NL" dirty="0" smtClean="0"/>
              <a:t>Voor wettelijk geregelde zorg heb je toestemming nodig, waarom is dat?</a:t>
            </a:r>
          </a:p>
          <a:p>
            <a:r>
              <a:rPr lang="nl-NL" dirty="0" smtClean="0"/>
              <a:t>Beheersing van de zorgkosten</a:t>
            </a:r>
          </a:p>
          <a:p>
            <a:r>
              <a:rPr lang="nl-NL" dirty="0" smtClean="0"/>
              <a:t>Hoe noemen we die toestemming?</a:t>
            </a:r>
          </a:p>
          <a:p>
            <a:r>
              <a:rPr lang="nl-NL" dirty="0" smtClean="0"/>
              <a:t>Een ‘indicatie’</a:t>
            </a:r>
          </a:p>
          <a:p>
            <a:r>
              <a:rPr lang="nl-NL" dirty="0" smtClean="0"/>
              <a:t>Bepaalde zorg is vrijgesteld van indicatie:</a:t>
            </a:r>
          </a:p>
          <a:p>
            <a:pPr>
              <a:buFontTx/>
              <a:buChar char="-"/>
            </a:pPr>
            <a:r>
              <a:rPr lang="nl-NL" dirty="0" smtClean="0"/>
              <a:t>Huisarts</a:t>
            </a:r>
          </a:p>
          <a:p>
            <a:pPr>
              <a:buFontTx/>
              <a:buChar char="-"/>
            </a:pPr>
            <a:r>
              <a:rPr lang="nl-NL" dirty="0" smtClean="0"/>
              <a:t>Tandarts</a:t>
            </a:r>
          </a:p>
          <a:p>
            <a:pPr>
              <a:buFontTx/>
              <a:buChar char="-"/>
            </a:pPr>
            <a:r>
              <a:rPr lang="nl-NL" dirty="0" smtClean="0"/>
              <a:t>Verloskunde</a:t>
            </a:r>
          </a:p>
          <a:p>
            <a:pPr>
              <a:buFontTx/>
              <a:buChar char="-"/>
            </a:pPr>
            <a:r>
              <a:rPr lang="nl-NL" dirty="0" smtClean="0"/>
              <a:t>Fysiotherapie</a:t>
            </a:r>
          </a:p>
          <a:p>
            <a:r>
              <a:rPr lang="nl-NL" dirty="0" smtClean="0"/>
              <a:t>Medisch specialist: altijd verwijzing nodig</a:t>
            </a:r>
          </a:p>
          <a:p>
            <a:r>
              <a:rPr lang="nl-NL" dirty="0" smtClean="0"/>
              <a:t>Opname ziekenhuis / GGZ bepaalt medisch specialist</a:t>
            </a:r>
          </a:p>
          <a:p>
            <a:r>
              <a:rPr lang="nl-NL" dirty="0" smtClean="0"/>
              <a:t>Medicijnen (recept nodig)</a:t>
            </a:r>
          </a:p>
          <a:p>
            <a:r>
              <a:rPr lang="nl-NL" dirty="0" smtClean="0"/>
              <a:t>Langdurige zorg: indicatie nodig van het?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131" y="2201364"/>
            <a:ext cx="3939949" cy="225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03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89" y="1730418"/>
            <a:ext cx="6283233" cy="628323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Indicatie door gemeente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8596668" cy="3880773"/>
          </a:xfrm>
        </p:spPr>
        <p:txBody>
          <a:bodyPr/>
          <a:lstStyle/>
          <a:p>
            <a:r>
              <a:rPr lang="nl-NL" dirty="0" smtClean="0"/>
              <a:t>Gebruik maken van WMO en Jeugdwet vraagt indicatie vanuit gemeente</a:t>
            </a:r>
          </a:p>
          <a:p>
            <a:r>
              <a:rPr lang="nl-NL" dirty="0" smtClean="0"/>
              <a:t>Hiervoor zijn de WMO-consulenten</a:t>
            </a:r>
          </a:p>
          <a:p>
            <a:r>
              <a:rPr lang="nl-NL" dirty="0" smtClean="0"/>
              <a:t>Gemeente werkt samen met jeugdteam of CJG</a:t>
            </a:r>
          </a:p>
          <a:p>
            <a:r>
              <a:rPr lang="nl-NL" dirty="0" smtClean="0"/>
              <a:t>Deze schakelen indien nodig professionele jeugdhulp 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642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Indicatie in beeld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920056"/>
              </p:ext>
            </p:extLst>
          </p:nvPr>
        </p:nvGraphicFramePr>
        <p:xfrm>
          <a:off x="782191" y="1270000"/>
          <a:ext cx="9250081" cy="2462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030">
                  <a:extLst>
                    <a:ext uri="{9D8B030D-6E8A-4147-A177-3AD203B41FA5}">
                      <a16:colId xmlns:a16="http://schemas.microsoft.com/office/drawing/2014/main" val="3693756874"/>
                    </a:ext>
                  </a:extLst>
                </a:gridCol>
                <a:gridCol w="5172051">
                  <a:extLst>
                    <a:ext uri="{9D8B030D-6E8A-4147-A177-3AD203B41FA5}">
                      <a16:colId xmlns:a16="http://schemas.microsoft.com/office/drawing/2014/main" val="2846573311"/>
                    </a:ext>
                  </a:extLst>
                </a:gridCol>
              </a:tblGrid>
              <a:tr h="422486">
                <a:tc>
                  <a:txBody>
                    <a:bodyPr/>
                    <a:lstStyle/>
                    <a:p>
                      <a:r>
                        <a:rPr lang="nl-NL" dirty="0" smtClean="0"/>
                        <a:t>Zorgwet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Wie indiceert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030606"/>
                  </a:ext>
                </a:extLst>
              </a:tr>
              <a:tr h="904709">
                <a:tc>
                  <a:txBody>
                    <a:bodyPr/>
                    <a:lstStyle/>
                    <a:p>
                      <a:r>
                        <a:rPr lang="nl-NL" dirty="0" smtClean="0"/>
                        <a:t>Zorgverzekeringswet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Medisch specialist (huisarts)</a:t>
                      </a:r>
                    </a:p>
                    <a:p>
                      <a:r>
                        <a:rPr lang="nl-NL" dirty="0" smtClean="0"/>
                        <a:t>Opname ziekenhuis/GGZ (medisch specialist)</a:t>
                      </a:r>
                    </a:p>
                    <a:p>
                      <a:r>
                        <a:rPr lang="nl-NL" dirty="0" smtClean="0"/>
                        <a:t>Medicatie (huisarts)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704305"/>
                  </a:ext>
                </a:extLst>
              </a:tr>
              <a:tr h="343006">
                <a:tc>
                  <a:txBody>
                    <a:bodyPr/>
                    <a:lstStyle/>
                    <a:p>
                      <a:r>
                        <a:rPr lang="nl-NL" dirty="0" smtClean="0"/>
                        <a:t>Wet langdurige</a:t>
                      </a:r>
                      <a:r>
                        <a:rPr lang="nl-NL" baseline="0" dirty="0" smtClean="0"/>
                        <a:t> zorg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Centrum indicatiestelling zorg (CIZ)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605591"/>
                  </a:ext>
                </a:extLst>
              </a:tr>
              <a:tr h="394064">
                <a:tc>
                  <a:txBody>
                    <a:bodyPr/>
                    <a:lstStyle/>
                    <a:p>
                      <a:r>
                        <a:rPr lang="nl-NL" dirty="0" smtClean="0"/>
                        <a:t>Wet maatschappelijke ondersteuning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Gemeente, via WMO-consulent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622916"/>
                  </a:ext>
                </a:extLst>
              </a:tr>
              <a:tr h="288576">
                <a:tc>
                  <a:txBody>
                    <a:bodyPr/>
                    <a:lstStyle/>
                    <a:p>
                      <a:r>
                        <a:rPr lang="nl-NL" dirty="0" smtClean="0"/>
                        <a:t>Jeugdwet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Gemeente, via jeugdcentrum</a:t>
                      </a:r>
                      <a:r>
                        <a:rPr lang="nl-NL" baseline="0" dirty="0" smtClean="0"/>
                        <a:t> of CJG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46030"/>
                  </a:ext>
                </a:extLst>
              </a:tr>
            </a:tbl>
          </a:graphicData>
        </a:graphic>
      </p:graphicFrame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458" y="4545061"/>
            <a:ext cx="2312940" cy="231294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191" y="4249701"/>
            <a:ext cx="3855123" cy="215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72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CIZ geeft indicatiestelling 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050109"/>
          </a:xfrm>
        </p:spPr>
        <p:txBody>
          <a:bodyPr>
            <a:normAutofit/>
          </a:bodyPr>
          <a:lstStyle/>
          <a:p>
            <a:r>
              <a:rPr lang="nl-NL" dirty="0" smtClean="0"/>
              <a:t>Dat doet zij na een intake</a:t>
            </a:r>
          </a:p>
          <a:p>
            <a:r>
              <a:rPr lang="nl-NL" dirty="0" smtClean="0"/>
              <a:t>Indicatie -&gt; zorgprofiel </a:t>
            </a:r>
          </a:p>
          <a:p>
            <a:r>
              <a:rPr lang="nl-NL" dirty="0" smtClean="0"/>
              <a:t>Zorgprofiel = weergave van de zwaarte van de zorg/begeleiding (zorgzwaarteprofiel)</a:t>
            </a:r>
          </a:p>
          <a:p>
            <a:r>
              <a:rPr lang="nl-NL" dirty="0" smtClean="0"/>
              <a:t>CIZ maakt onderscheid in sectoren:</a:t>
            </a:r>
          </a:p>
          <a:p>
            <a:pPr>
              <a:buFontTx/>
              <a:buChar char="-"/>
            </a:pPr>
            <a:r>
              <a:rPr lang="nl-NL" dirty="0" smtClean="0"/>
              <a:t>Verpleging en verzorging (VV)</a:t>
            </a:r>
          </a:p>
          <a:p>
            <a:pPr>
              <a:buFontTx/>
              <a:buChar char="-"/>
            </a:pPr>
            <a:r>
              <a:rPr lang="nl-NL" dirty="0" smtClean="0"/>
              <a:t>Verst </a:t>
            </a:r>
            <a:r>
              <a:rPr lang="nl-NL" dirty="0" err="1" smtClean="0"/>
              <a:t>geh</a:t>
            </a:r>
            <a:r>
              <a:rPr lang="nl-NL" dirty="0" smtClean="0"/>
              <a:t> zorg (VG)</a:t>
            </a:r>
          </a:p>
          <a:p>
            <a:pPr>
              <a:buFontTx/>
              <a:buChar char="-"/>
            </a:pPr>
            <a:r>
              <a:rPr lang="nl-NL" dirty="0" smtClean="0"/>
              <a:t>Licht verst </a:t>
            </a:r>
            <a:r>
              <a:rPr lang="nl-NL" dirty="0" err="1" smtClean="0"/>
              <a:t>geh.zorg</a:t>
            </a:r>
            <a:r>
              <a:rPr lang="nl-NL" dirty="0" smtClean="0"/>
              <a:t> (LVG)</a:t>
            </a:r>
          </a:p>
          <a:p>
            <a:pPr>
              <a:buFontTx/>
              <a:buChar char="-"/>
            </a:pPr>
            <a:r>
              <a:rPr lang="nl-NL" dirty="0" err="1" smtClean="0"/>
              <a:t>Lich</a:t>
            </a:r>
            <a:r>
              <a:rPr lang="nl-NL" dirty="0" smtClean="0"/>
              <a:t>. </a:t>
            </a:r>
            <a:r>
              <a:rPr lang="nl-NL" dirty="0" err="1" smtClean="0"/>
              <a:t>Gehan.zorg</a:t>
            </a:r>
            <a:r>
              <a:rPr lang="nl-NL" dirty="0" smtClean="0"/>
              <a:t> (LG)</a:t>
            </a:r>
          </a:p>
          <a:p>
            <a:pPr>
              <a:buFontTx/>
              <a:buChar char="-"/>
            </a:pPr>
            <a:r>
              <a:rPr lang="nl-NL" dirty="0" smtClean="0"/>
              <a:t>Zintuiglijk </a:t>
            </a:r>
            <a:r>
              <a:rPr lang="nl-NL" dirty="0" err="1" smtClean="0"/>
              <a:t>geh.zorg</a:t>
            </a:r>
            <a:r>
              <a:rPr lang="nl-NL" dirty="0" smtClean="0"/>
              <a:t> auditief (ZGAUD)</a:t>
            </a:r>
          </a:p>
          <a:p>
            <a:pPr>
              <a:buFontTx/>
              <a:buChar char="-"/>
            </a:pPr>
            <a:r>
              <a:rPr lang="nl-NL" dirty="0" err="1" smtClean="0"/>
              <a:t>Zintuigl</a:t>
            </a:r>
            <a:r>
              <a:rPr lang="nl-NL" dirty="0" smtClean="0"/>
              <a:t>. </a:t>
            </a:r>
            <a:r>
              <a:rPr lang="nl-NL" dirty="0" err="1" smtClean="0"/>
              <a:t>Geh.zorg</a:t>
            </a:r>
            <a:r>
              <a:rPr lang="nl-NL" dirty="0" smtClean="0"/>
              <a:t> visueel (ZGVIS)</a:t>
            </a:r>
          </a:p>
          <a:p>
            <a:pPr>
              <a:buFontTx/>
              <a:buChar char="-"/>
            </a:pPr>
            <a:r>
              <a:rPr lang="nl-NL" dirty="0" smtClean="0"/>
              <a:t>Geestelijke </a:t>
            </a:r>
            <a:r>
              <a:rPr lang="nl-NL" dirty="0" err="1" smtClean="0"/>
              <a:t>gez.zorg</a:t>
            </a:r>
            <a:r>
              <a:rPr lang="nl-NL" dirty="0" smtClean="0"/>
              <a:t> (GGZ)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6171" y="-34461"/>
            <a:ext cx="3635829" cy="689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9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707637" cy="3880773"/>
          </a:xfrm>
        </p:spPr>
        <p:txBody>
          <a:bodyPr/>
          <a:lstStyle/>
          <a:p>
            <a:r>
              <a:rPr lang="nl-NL" dirty="0" smtClean="0"/>
              <a:t>Elke sector kent eigen niveaus van zorgzwaarte</a:t>
            </a:r>
          </a:p>
          <a:p>
            <a:r>
              <a:rPr lang="nl-NL" dirty="0" smtClean="0"/>
              <a:t>Vaste tarieven per instelling op jaarbasis</a:t>
            </a:r>
          </a:p>
          <a:p>
            <a:r>
              <a:rPr lang="nl-NL" dirty="0" smtClean="0"/>
              <a:t>Opgesplitst in pers. Verzorging, verpleging, </a:t>
            </a:r>
            <a:r>
              <a:rPr lang="nl-NL" dirty="0" err="1" smtClean="0"/>
              <a:t>ind</a:t>
            </a:r>
            <a:r>
              <a:rPr lang="nl-NL" dirty="0" smtClean="0"/>
              <a:t>. </a:t>
            </a:r>
            <a:r>
              <a:rPr lang="nl-NL" dirty="0" err="1" smtClean="0"/>
              <a:t>Beg</a:t>
            </a:r>
            <a:r>
              <a:rPr lang="nl-NL" dirty="0" smtClean="0"/>
              <a:t>, </a:t>
            </a:r>
            <a:r>
              <a:rPr lang="nl-NL" dirty="0" err="1" smtClean="0"/>
              <a:t>groepsbeg</a:t>
            </a:r>
            <a:r>
              <a:rPr lang="nl-NL" dirty="0" smtClean="0"/>
              <a:t>. + evt. vervoerskosten</a:t>
            </a:r>
          </a:p>
          <a:p>
            <a:r>
              <a:rPr lang="nl-NL" dirty="0" smtClean="0"/>
              <a:t>Meeste zorgprofielen (vooral zware) worden direct aan instellingen vergoed</a:t>
            </a:r>
          </a:p>
          <a:p>
            <a:r>
              <a:rPr lang="nl-NL" dirty="0" smtClean="0"/>
              <a:t>Niet altijd betaald vanuit </a:t>
            </a:r>
            <a:r>
              <a:rPr lang="nl-NL" dirty="0" err="1" smtClean="0"/>
              <a:t>Wlz</a:t>
            </a:r>
            <a:r>
              <a:rPr lang="nl-NL" dirty="0" smtClean="0"/>
              <a:t> (lage profielen = lichte zorg/</a:t>
            </a:r>
            <a:r>
              <a:rPr lang="nl-NL" dirty="0" err="1" smtClean="0"/>
              <a:t>beg</a:t>
            </a:r>
            <a:r>
              <a:rPr lang="nl-NL" dirty="0" smtClean="0"/>
              <a:t>.)</a:t>
            </a:r>
          </a:p>
          <a:p>
            <a:r>
              <a:rPr lang="nl-NL" dirty="0" err="1" smtClean="0"/>
              <a:t>Wlz</a:t>
            </a:r>
            <a:r>
              <a:rPr lang="nl-NL" dirty="0" smtClean="0"/>
              <a:t> betaalt wel voor deze groep mensen als ze in een instelling wonen</a:t>
            </a:r>
          </a:p>
          <a:p>
            <a:r>
              <a:rPr lang="nl-NL" dirty="0" smtClean="0"/>
              <a:t>Thuis wonen= aankloppen bij gemeente (ondersteuning vanuit WMO) en evt. bij zorgverzekeraar (behandeling/verpleging of verzorging).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913" y="4394019"/>
            <a:ext cx="6621236" cy="230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53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14847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Maatschappelijke zorg</a:t>
            </a:r>
          </a:p>
          <a:p>
            <a:r>
              <a:rPr lang="nl-NL" dirty="0" smtClean="0"/>
              <a:t>Ga dan naar Maatschappelijke zorg 2</a:t>
            </a:r>
          </a:p>
          <a:p>
            <a:r>
              <a:rPr lang="nl-NL" dirty="0" smtClean="0"/>
              <a:t>Naar VW thema 13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opdracht </a:t>
            </a:r>
            <a:r>
              <a:rPr lang="nl-NL" dirty="0" smtClean="0"/>
              <a:t>6 &amp; 8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Sla je opdrachten goed op in je pc, is aan het eind van LP 10 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18" y="4920207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694" y="0"/>
            <a:ext cx="2822306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4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357934-0EBF-4A87-B103-D686C0BB17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F28BD7-C60A-4F53-89AF-042FF115C5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A2EC6-A4ED-4285-B1C6-F21E98D7975A}">
  <ds:schemaRefs>
    <ds:schemaRef ds:uri="http://purl.org/dc/elements/1.1/"/>
    <ds:schemaRef ds:uri="http://schemas.microsoft.com/office/2006/metadata/properties"/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373</Words>
  <Application>Microsoft Office PowerPoint</Application>
  <PresentationFormat>Breedbeeld</PresentationFormat>
  <Paragraphs>62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Trebuchet MS</vt:lpstr>
      <vt:lpstr>Wingdings</vt:lpstr>
      <vt:lpstr>Wingdings 3</vt:lpstr>
      <vt:lpstr>Facet</vt:lpstr>
      <vt:lpstr>Deskundigheid &amp; Kwaliteit</vt:lpstr>
      <vt:lpstr>13.3 Indicatie voor zorg en ondersteuning</vt:lpstr>
      <vt:lpstr>Indicatie door gemeente</vt:lpstr>
      <vt:lpstr>Indicatie in beeld</vt:lpstr>
      <vt:lpstr>CIZ geeft indicatiestelling af</vt:lpstr>
      <vt:lpstr>Tarieven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&amp; Kwaliteit</dc:title>
  <dc:creator>Simon Poelman</dc:creator>
  <cp:lastModifiedBy>Simon Poelman</cp:lastModifiedBy>
  <cp:revision>7</cp:revision>
  <dcterms:created xsi:type="dcterms:W3CDTF">2019-12-02T10:02:02Z</dcterms:created>
  <dcterms:modified xsi:type="dcterms:W3CDTF">2019-12-02T11:03:59Z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